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handoutMasterIdLst>
    <p:handoutMasterId r:id="rId10"/>
  </p:handoutMasterIdLst>
  <p:sldIdLst>
    <p:sldId id="330" r:id="rId2"/>
    <p:sldId id="356" r:id="rId3"/>
    <p:sldId id="355" r:id="rId4"/>
    <p:sldId id="357" r:id="rId5"/>
    <p:sldId id="358" r:id="rId6"/>
    <p:sldId id="359" r:id="rId7"/>
    <p:sldId id="345" r:id="rId8"/>
  </p:sldIdLst>
  <p:sldSz cx="9144000" cy="5143500" type="screen16x9"/>
  <p:notesSz cx="6858000" cy="9144000"/>
  <p:embeddedFontLst>
    <p:embeddedFont>
      <p:font typeface="Bigshot One" panose="020B0600000101010101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Georgia" panose="02040502050405020303" pitchFamily="18" charset="0"/>
      <p:regular r:id="rId20"/>
      <p:bold r:id="rId21"/>
      <p:italic r:id="rId22"/>
      <p:boldItalic r:id="rId23"/>
    </p:embeddedFont>
    <p:embeddedFont>
      <p:font typeface="Nunito" pitchFamily="2" charset="0"/>
      <p:regular r:id="rId24"/>
      <p:bold r:id="rId25"/>
      <p:italic r:id="rId26"/>
      <p:boldItalic r:id="rId27"/>
    </p:embeddedFont>
    <p:embeddedFont>
      <p:font typeface="Roboto Condensed Light" panose="02000000000000000000" pitchFamily="2" charset="0"/>
      <p:regular r:id="rId28"/>
      <p:italic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CA138E-0E33-4D1C-A45A-2F143132F184}">
  <a:tblStyle styleId="{1DCA138E-0E33-4D1C-A45A-2F143132F1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1" autoAdjust="0"/>
    <p:restoredTop sz="94674"/>
  </p:normalViewPr>
  <p:slideViewPr>
    <p:cSldViewPr snapToGrid="0" snapToObjects="1">
      <p:cViewPr varScale="1">
        <p:scale>
          <a:sx n="136" d="100"/>
          <a:sy n="136" d="100"/>
        </p:scale>
        <p:origin x="108" y="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5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5E30098-85A7-4990-BA63-6401FDE255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1BF0A8-A2FF-4438-AA70-0CCCC1996C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DE75C-D76B-447C-8317-58F045462BDF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1A4244-FC6A-442E-B552-646DEE8A70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C855E-8BBB-4B07-93AB-55889D4C89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150F7-2219-4FAD-A4A6-D62172177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6807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615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67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091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239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634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683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5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BF1874A9-EFC3-499D-BBF5-EBD5D963BC50}"/>
              </a:ext>
            </a:extLst>
          </p:cNvPr>
          <p:cNvSpPr/>
          <p:nvPr userDrawn="1"/>
        </p:nvSpPr>
        <p:spPr>
          <a:xfrm>
            <a:off x="1" y="1017600"/>
            <a:ext cx="9914374" cy="4125900"/>
          </a:xfrm>
          <a:prstGeom prst="snip2SameRect">
            <a:avLst/>
          </a:prstGeom>
          <a:solidFill>
            <a:schemeClr val="accent6">
              <a:lumMod val="9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Google Shape;29;p4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4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235009" y="1215752"/>
            <a:ext cx="858852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cxnSp>
        <p:nvCxnSpPr>
          <p:cNvPr id="32" name="Google Shape;32;p4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235009" y="539400"/>
            <a:ext cx="8588524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7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7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27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8" r:id="rId2"/>
    <p:sldLayoutId id="214748367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p.vagrantup.com/boxes/search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vagrantup.com/boxes/search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grantup.com/docs/boxes/base#default-user-setting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oftware-craftsman.tistory.com/29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Vagrant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5" y="1030386"/>
            <a:ext cx="8709883" cy="3637626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43536"/>
                </a:solidFill>
                <a:effectLst/>
                <a:latin typeface="metro-web"/>
              </a:rPr>
              <a:t> It leverages a declarative configuration file which describes all your software requirements, packages, operating system configuration, users, and more.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43536"/>
                </a:solidFill>
                <a:effectLst/>
                <a:latin typeface="metro-web"/>
              </a:rPr>
              <a:t>Vagrant aims to mirror production environments by providing the same operating system, packages, users, and configurations, all while giving users the flexibility to use their favorite editor, IDE, and browser.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43536"/>
                </a:solidFill>
                <a:effectLst/>
                <a:latin typeface="metro-web"/>
              </a:rPr>
              <a:t>Vagrant works on Mac, Linux, Windows, and more.</a:t>
            </a: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Vagrant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27BDAB-B37A-4C2F-BA91-C62548149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506" y="3341589"/>
            <a:ext cx="28575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33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Vagrant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5" y="1030386"/>
            <a:ext cx="8709883" cy="3637626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43536"/>
                </a:solidFill>
                <a:latin typeface="metro-web"/>
              </a:rPr>
              <a:t>VirtualBox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343536"/>
                </a:solidFill>
                <a:latin typeface="metro-web"/>
              </a:rPr>
              <a:t>Vmware</a:t>
            </a:r>
            <a:endParaRPr lang="en-US" altLang="ko-KR" dirty="0">
              <a:solidFill>
                <a:srgbClr val="343536"/>
              </a:solidFill>
              <a:latin typeface="metro-web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43536"/>
                </a:solidFill>
                <a:latin typeface="metro-web"/>
              </a:rPr>
              <a:t>Docker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343536"/>
                </a:solidFill>
                <a:latin typeface="metro-web"/>
              </a:rPr>
              <a:t>Hyper-v</a:t>
            </a:r>
            <a:endParaRPr lang="en-US" altLang="ko-KR" dirty="0">
              <a:solidFill>
                <a:srgbClr val="343536"/>
              </a:solidFill>
              <a:latin typeface="metro-web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chemeClr val="bg2">
                    <a:lumMod val="65000"/>
                  </a:schemeClr>
                </a:solidFill>
                <a:effectLst/>
                <a:latin typeface="metro-web"/>
              </a:rPr>
              <a:t>libvirt</a:t>
            </a:r>
            <a:r>
              <a:rPr lang="ko-KR" altLang="en-US" b="0" i="0" dirty="0">
                <a:solidFill>
                  <a:schemeClr val="bg2">
                    <a:lumMod val="65000"/>
                  </a:schemeClr>
                </a:solidFill>
                <a:effectLst/>
                <a:latin typeface="metro-web"/>
              </a:rPr>
              <a:t> </a:t>
            </a:r>
            <a:r>
              <a:rPr lang="en-US" altLang="ko-KR" b="0" i="0" dirty="0">
                <a:solidFill>
                  <a:schemeClr val="bg2">
                    <a:lumMod val="65000"/>
                  </a:schemeClr>
                </a:solidFill>
                <a:effectLst/>
                <a:latin typeface="metro-web"/>
              </a:rPr>
              <a:t>(on LXC, KVM/QEMU, Xen, VMWare ESX)</a:t>
            </a: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Vagrant Providers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D0200EA-833F-4138-8252-BFB8F3746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6163" y="3280877"/>
            <a:ext cx="9144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438C75-6B01-4619-8D75-E3E85AFFE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482" y="3280877"/>
            <a:ext cx="914400" cy="9144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D635F51-076C-404C-9CD9-B52200BC1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4821" y="3280877"/>
            <a:ext cx="914400" cy="914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A0711B-F343-4EB2-9F29-B9651A6117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9160" y="3063800"/>
            <a:ext cx="1816792" cy="123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50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Vagrant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5" y="1030386"/>
            <a:ext cx="8709883" cy="3637626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43536"/>
                </a:solidFill>
                <a:latin typeface="metro-web"/>
              </a:rPr>
              <a:t>Base OS, Base OS + packages</a:t>
            </a: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Vagrant Boxes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20BCC2-9674-449A-8E51-57783C65B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334" y="1262716"/>
            <a:ext cx="5463552" cy="3606482"/>
          </a:xfrm>
          <a:prstGeom prst="rect">
            <a:avLst/>
          </a:prstGeom>
        </p:spPr>
      </p:pic>
      <p:sp>
        <p:nvSpPr>
          <p:cNvPr id="16" name="Google Shape;507;p40">
            <a:extLst>
              <a:ext uri="{FF2B5EF4-FFF2-40B4-BE49-F238E27FC236}">
                <a16:creationId xmlns:a16="http://schemas.microsoft.com/office/drawing/2014/main" id="{429B9D67-7B81-4037-8FA4-17491D0FBD2C}"/>
              </a:ext>
            </a:extLst>
          </p:cNvPr>
          <p:cNvSpPr txBox="1"/>
          <p:nvPr/>
        </p:nvSpPr>
        <p:spPr>
          <a:xfrm flipH="1">
            <a:off x="-1" y="4847299"/>
            <a:ext cx="4001414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(Box Search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) </a:t>
            </a:r>
            <a:r>
              <a:rPr lang="en-US" altLang="ko-KR" sz="800" dirty="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https://app.vagrantup.com/boxes/search</a:t>
            </a:r>
            <a:endParaRPr sz="800" dirty="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644714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Vagrant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5" y="1030386"/>
            <a:ext cx="8709883" cy="3637626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>
              <a:buFont typeface="+mj-ea"/>
              <a:buAutoNum type="circleNumDbPlain"/>
            </a:pPr>
            <a:r>
              <a:rPr lang="en-US" altLang="ko-KR" dirty="0">
                <a:solidFill>
                  <a:srgbClr val="343536"/>
                </a:solidFill>
                <a:latin typeface="metro-web"/>
              </a:rPr>
              <a:t>Vagrant 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초기화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(vagrant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 </a:t>
            </a:r>
            <a:r>
              <a:rPr lang="en-US" altLang="ko-KR" dirty="0" err="1">
                <a:solidFill>
                  <a:srgbClr val="343536"/>
                </a:solidFill>
                <a:latin typeface="metro-web"/>
              </a:rPr>
              <a:t>init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)</a:t>
            </a:r>
          </a:p>
          <a:p>
            <a:pPr>
              <a:buFont typeface="+mj-ea"/>
              <a:buAutoNum type="circleNumDbPlain"/>
            </a:pP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  <a:p>
            <a:pPr>
              <a:buFont typeface="+mj-ea"/>
              <a:buAutoNum type="circleNumDbPlain"/>
            </a:pPr>
            <a:r>
              <a:rPr lang="ko-KR" altLang="en-US" dirty="0">
                <a:solidFill>
                  <a:srgbClr val="343536"/>
                </a:solidFill>
                <a:latin typeface="metro-web"/>
              </a:rPr>
              <a:t>설정 변경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(</a:t>
            </a:r>
            <a:r>
              <a:rPr lang="en-US" altLang="ko-KR" dirty="0" err="1">
                <a:solidFill>
                  <a:srgbClr val="343536"/>
                </a:solidFill>
                <a:latin typeface="metro-web"/>
              </a:rPr>
              <a:t>Vagrantfile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)</a:t>
            </a:r>
          </a:p>
          <a:p>
            <a:pPr>
              <a:buFont typeface="+mj-ea"/>
              <a:buAutoNum type="circleNumDbPlain"/>
            </a:pP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  <a:p>
            <a:pPr>
              <a:buFont typeface="+mj-ea"/>
              <a:buAutoNum type="circleNumDbPlain"/>
            </a:pPr>
            <a:r>
              <a:rPr lang="ko-KR" altLang="en-US" b="0" i="0" dirty="0">
                <a:solidFill>
                  <a:srgbClr val="343536"/>
                </a:solidFill>
                <a:effectLst/>
                <a:latin typeface="metro-web"/>
              </a:rPr>
              <a:t>가상머신 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power on</a:t>
            </a:r>
            <a:r>
              <a:rPr lang="en-US" altLang="ko-KR" b="0" i="0" dirty="0">
                <a:solidFill>
                  <a:srgbClr val="343536"/>
                </a:solidFill>
                <a:effectLst/>
                <a:latin typeface="metro-web"/>
              </a:rPr>
              <a:t>(vagrant up)</a:t>
            </a:r>
          </a:p>
          <a:p>
            <a:pPr>
              <a:buFont typeface="+mj-ea"/>
              <a:buAutoNum type="circleNumDbPlain"/>
            </a:pPr>
            <a:endParaRPr lang="en-US" altLang="ko-KR" dirty="0">
              <a:solidFill>
                <a:srgbClr val="343536"/>
              </a:solidFill>
              <a:latin typeface="metro-web"/>
            </a:endParaRPr>
          </a:p>
          <a:p>
            <a:pPr>
              <a:buFont typeface="+mj-ea"/>
              <a:buAutoNum type="circleNumDbPlain"/>
            </a:pP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접속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(vagrant </a:t>
            </a:r>
            <a:r>
              <a:rPr lang="en-US" altLang="ko-KR" dirty="0" err="1">
                <a:solidFill>
                  <a:srgbClr val="343536"/>
                </a:solidFill>
                <a:latin typeface="metro-web"/>
              </a:rPr>
              <a:t>ssh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 &lt;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이름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&gt;)</a:t>
            </a:r>
          </a:p>
          <a:p>
            <a:pPr>
              <a:buFont typeface="+mj-ea"/>
              <a:buAutoNum type="circleNumDbPlain"/>
            </a:pPr>
            <a:endParaRPr lang="en-US" altLang="ko-KR" dirty="0">
              <a:solidFill>
                <a:srgbClr val="343536"/>
              </a:solidFill>
              <a:latin typeface="metro-web"/>
            </a:endParaRPr>
          </a:p>
          <a:p>
            <a:pPr>
              <a:buFont typeface="+mj-ea"/>
              <a:buAutoNum type="circleNumDbPlain"/>
            </a:pP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power off(vagrant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 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halt &lt;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이름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&gt;)</a:t>
            </a:r>
          </a:p>
          <a:p>
            <a:pPr>
              <a:buFont typeface="+mj-ea"/>
              <a:buAutoNum type="circleNumDbPlain"/>
            </a:pPr>
            <a:endParaRPr lang="en-US" altLang="ko-KR" dirty="0">
              <a:solidFill>
                <a:srgbClr val="343536"/>
              </a:solidFill>
              <a:latin typeface="metro-web"/>
            </a:endParaRPr>
          </a:p>
          <a:p>
            <a:pPr>
              <a:buFont typeface="+mj-ea"/>
              <a:buAutoNum type="circleNumDbPlain"/>
            </a:pPr>
            <a:r>
              <a:rPr lang="en-US" altLang="ko-KR" dirty="0">
                <a:solidFill>
                  <a:srgbClr val="343536"/>
                </a:solidFill>
                <a:latin typeface="metro-web"/>
              </a:rPr>
              <a:t> 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삭제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(vagrant destroy &lt;</a:t>
            </a:r>
            <a:r>
              <a:rPr lang="ko-KR" altLang="en-US" dirty="0">
                <a:solidFill>
                  <a:srgbClr val="343536"/>
                </a:solidFill>
                <a:latin typeface="metro-web"/>
              </a:rPr>
              <a:t>가상머신 이름</a:t>
            </a:r>
            <a:r>
              <a:rPr lang="en-US" altLang="ko-KR" dirty="0">
                <a:solidFill>
                  <a:srgbClr val="343536"/>
                </a:solidFill>
                <a:latin typeface="metro-web"/>
              </a:rPr>
              <a:t>&gt;)</a:t>
            </a:r>
            <a:endParaRPr lang="en-US" altLang="ko-KR" b="0" i="0" dirty="0">
              <a:solidFill>
                <a:srgbClr val="343536"/>
              </a:solidFill>
              <a:effectLst/>
              <a:latin typeface="metro-web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Box Provision Procedures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16" name="Google Shape;507;p40">
            <a:extLst>
              <a:ext uri="{FF2B5EF4-FFF2-40B4-BE49-F238E27FC236}">
                <a16:creationId xmlns:a16="http://schemas.microsoft.com/office/drawing/2014/main" id="{429B9D67-7B81-4037-8FA4-17491D0FBD2C}"/>
              </a:ext>
            </a:extLst>
          </p:cNvPr>
          <p:cNvSpPr txBox="1"/>
          <p:nvPr/>
        </p:nvSpPr>
        <p:spPr>
          <a:xfrm flipH="1">
            <a:off x="-1" y="4847299"/>
            <a:ext cx="4001414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(Box Search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) </a:t>
            </a:r>
            <a:r>
              <a:rPr lang="en-US" altLang="ko-KR" sz="800" dirty="0">
                <a:solidFill>
                  <a:srgbClr val="0070C0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https://app.vagrantup.com/boxes/search</a:t>
            </a:r>
            <a:endParaRPr sz="800" dirty="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28335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Vagrant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5" y="1030386"/>
            <a:ext cx="8709883" cy="3637626"/>
          </a:xfrm>
        </p:spPr>
        <p:txBody>
          <a:bodyPr/>
          <a:lstStyle/>
          <a:p>
            <a:endParaRPr lang="en-US" altLang="ko-KR" dirty="0"/>
          </a:p>
          <a:p>
            <a:pPr marL="152400" indent="0">
              <a:buNone/>
            </a:pPr>
            <a:r>
              <a:rPr lang="en-US" altLang="ko-KR" sz="1000" dirty="0"/>
              <a:t>$ cd docker-k8s-hands-on/lab/day1/lab4</a:t>
            </a:r>
          </a:p>
          <a:p>
            <a:pPr marL="152400" indent="0">
              <a:buNone/>
            </a:pPr>
            <a:r>
              <a:rPr lang="en-US" altLang="ko-KR" sz="1000" dirty="0"/>
              <a:t>$ </a:t>
            </a:r>
            <a:r>
              <a:rPr lang="en-US" altLang="ko-KR" sz="1000" dirty="0">
                <a:highlight>
                  <a:srgbClr val="FFFF00"/>
                </a:highlight>
              </a:rPr>
              <a:t>vagrant </a:t>
            </a:r>
            <a:r>
              <a:rPr lang="en-US" altLang="ko-KR" sz="1000" dirty="0" err="1">
                <a:highlight>
                  <a:srgbClr val="FFFF00"/>
                </a:highlight>
              </a:rPr>
              <a:t>init</a:t>
            </a:r>
            <a:endParaRPr lang="en-US" altLang="ko-KR" sz="1000" dirty="0">
              <a:highlight>
                <a:srgbClr val="FFFF00"/>
              </a:highlight>
            </a:endParaRPr>
          </a:p>
          <a:p>
            <a:pPr marL="152400" indent="0">
              <a:buNone/>
            </a:pPr>
            <a:r>
              <a:rPr lang="en-US" altLang="ko-KR" sz="1000" dirty="0"/>
              <a:t>$ vi </a:t>
            </a:r>
            <a:r>
              <a:rPr lang="en-US" altLang="ko-KR" sz="1000" dirty="0" err="1"/>
              <a:t>Vagrantfile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</a:t>
            </a:r>
            <a:r>
              <a:rPr lang="en-US" altLang="ko-KR" sz="1000" dirty="0">
                <a:highlight>
                  <a:srgbClr val="FFFF00"/>
                </a:highlight>
              </a:rPr>
              <a:t>vagrant up</a:t>
            </a:r>
          </a:p>
          <a:p>
            <a:pPr marL="152400" indent="0">
              <a:buNone/>
            </a:pPr>
            <a:r>
              <a:rPr lang="en-US" altLang="ko-KR" sz="1000" dirty="0"/>
              <a:t># VirtualBox </a:t>
            </a:r>
            <a:r>
              <a:rPr lang="ko-KR" altLang="en-US" sz="1000" dirty="0"/>
              <a:t>에서 생성된 가상머신 확인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# </a:t>
            </a:r>
            <a:r>
              <a:rPr lang="ko-KR" altLang="en-US" sz="1000" dirty="0"/>
              <a:t>또는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</a:t>
            </a:r>
            <a:r>
              <a:rPr lang="en-US" altLang="ko-KR" sz="1000" dirty="0">
                <a:highlight>
                  <a:srgbClr val="FFFF00"/>
                </a:highlight>
              </a:rPr>
              <a:t>vagrant status</a:t>
            </a:r>
            <a:br>
              <a:rPr lang="en-US" altLang="ko-KR" sz="1000" dirty="0"/>
            </a:br>
            <a:r>
              <a:rPr lang="en-US" altLang="ko-KR" sz="1000" dirty="0"/>
              <a:t>Current machine states: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>
                <a:highlight>
                  <a:srgbClr val="FFFF00"/>
                </a:highlight>
              </a:rPr>
              <a:t>default</a:t>
            </a:r>
            <a:r>
              <a:rPr lang="en-US" altLang="ko-KR" sz="1000" dirty="0"/>
              <a:t>                   running (</a:t>
            </a:r>
            <a:r>
              <a:rPr lang="en-US" altLang="ko-KR" sz="1000" dirty="0" err="1"/>
              <a:t>virtualbox</a:t>
            </a:r>
            <a:r>
              <a:rPr lang="en-US" altLang="ko-KR" sz="1000" dirty="0"/>
              <a:t>)</a:t>
            </a:r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The VM is running. To stop this VM, you can run `vagrant halt` to</a:t>
            </a:r>
          </a:p>
          <a:p>
            <a:pPr marL="152400" indent="0">
              <a:buNone/>
            </a:pPr>
            <a:r>
              <a:rPr lang="en-US" altLang="ko-KR" sz="1000" dirty="0"/>
              <a:t>shut it down forcefully, or you can run `vagrant suspend` to simply</a:t>
            </a:r>
          </a:p>
          <a:p>
            <a:pPr marL="152400" indent="0">
              <a:buNone/>
            </a:pPr>
            <a:r>
              <a:rPr lang="en-US" altLang="ko-KR" sz="1000" dirty="0"/>
              <a:t>suspend the virtual machine. In either case, to restart it again,</a:t>
            </a:r>
          </a:p>
          <a:p>
            <a:pPr marL="152400" indent="0">
              <a:buNone/>
            </a:pPr>
            <a:r>
              <a:rPr lang="en-US" altLang="ko-KR" sz="1000" dirty="0"/>
              <a:t>simply run `vagrant up`.</a:t>
            </a:r>
          </a:p>
          <a:p>
            <a:pPr marL="152400" indent="0">
              <a:buNone/>
            </a:pPr>
            <a:r>
              <a:rPr lang="en-US" altLang="ko-KR" sz="1000" dirty="0"/>
              <a:t># </a:t>
            </a:r>
            <a:r>
              <a:rPr lang="ko-KR" altLang="en-US" sz="1000" dirty="0"/>
              <a:t>가상머신 진입</a:t>
            </a:r>
            <a:endParaRPr lang="en-US" altLang="ko-KR" sz="1000" dirty="0"/>
          </a:p>
          <a:p>
            <a:pPr marL="152400" indent="0">
              <a:buNone/>
            </a:pPr>
            <a:r>
              <a:rPr lang="en-US" altLang="ko-KR" sz="1000" dirty="0"/>
              <a:t>$ </a:t>
            </a:r>
            <a:r>
              <a:rPr lang="en-US" altLang="ko-KR" sz="1000" dirty="0">
                <a:highlight>
                  <a:srgbClr val="FFFF00"/>
                </a:highlight>
              </a:rPr>
              <a:t>vagrant </a:t>
            </a:r>
            <a:r>
              <a:rPr lang="en-US" altLang="ko-KR" sz="1000" dirty="0" err="1">
                <a:highlight>
                  <a:srgbClr val="FFFF00"/>
                </a:highlight>
              </a:rPr>
              <a:t>ssh</a:t>
            </a:r>
            <a:r>
              <a:rPr lang="en-US" altLang="ko-KR" sz="1000" dirty="0">
                <a:highlight>
                  <a:srgbClr val="FFFF00"/>
                </a:highlight>
              </a:rPr>
              <a:t> default</a:t>
            </a:r>
          </a:p>
          <a:p>
            <a:pPr marL="152400" indent="0">
              <a:buNone/>
            </a:pPr>
            <a:r>
              <a:rPr lang="en-US" altLang="ko-KR" sz="1000" dirty="0"/>
              <a:t>$ </a:t>
            </a:r>
            <a:r>
              <a:rPr lang="en-US" altLang="ko-KR" sz="1000" dirty="0">
                <a:highlight>
                  <a:srgbClr val="FFFF00"/>
                </a:highlight>
              </a:rPr>
              <a:t>cat /</a:t>
            </a:r>
            <a:r>
              <a:rPr lang="en-US" altLang="ko-KR" sz="1000" dirty="0" err="1">
                <a:highlight>
                  <a:srgbClr val="FFFF00"/>
                </a:highlight>
              </a:rPr>
              <a:t>etc</a:t>
            </a:r>
            <a:r>
              <a:rPr lang="en-US" altLang="ko-KR" sz="1000" dirty="0">
                <a:highlight>
                  <a:srgbClr val="FFFF00"/>
                </a:highlight>
              </a:rPr>
              <a:t>/</a:t>
            </a:r>
            <a:r>
              <a:rPr lang="en-US" altLang="ko-KR" sz="1000" dirty="0" err="1">
                <a:highlight>
                  <a:srgbClr val="FFFF00"/>
                </a:highlight>
              </a:rPr>
              <a:t>redhat</a:t>
            </a:r>
            <a:r>
              <a:rPr lang="en-US" altLang="ko-KR" sz="1000" dirty="0">
                <a:highlight>
                  <a:srgbClr val="FFFF00"/>
                </a:highlight>
              </a:rPr>
              <a:t>-release</a:t>
            </a: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Vagrantfile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설정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16" name="Google Shape;507;p40">
            <a:extLst>
              <a:ext uri="{FF2B5EF4-FFF2-40B4-BE49-F238E27FC236}">
                <a16:creationId xmlns:a16="http://schemas.microsoft.com/office/drawing/2014/main" id="{429B9D67-7B81-4037-8FA4-17491D0FBD2C}"/>
              </a:ext>
            </a:extLst>
          </p:cNvPr>
          <p:cNvSpPr txBox="1"/>
          <p:nvPr/>
        </p:nvSpPr>
        <p:spPr>
          <a:xfrm flipH="1">
            <a:off x="-1" y="4646112"/>
            <a:ext cx="6167536" cy="49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Vagrant 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계정의 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Password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는 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vagrant </a:t>
            </a:r>
            <a:r>
              <a:rPr lang="en-US" altLang="ko-KR" sz="800" dirty="0">
                <a:solidFill>
                  <a:srgbClr val="0070C0"/>
                </a:solidFill>
                <a:latin typeface="+mn-ea"/>
                <a:ea typeface="+mn-ea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https://www.vagrantup.com/docs/boxes/base#default-user-settings</a:t>
            </a:r>
            <a:endParaRPr lang="en-US" sz="800" dirty="0">
              <a:solidFill>
                <a:srgbClr val="0070C0"/>
              </a:solidFill>
              <a:latin typeface="+mn-ea"/>
              <a:ea typeface="+mn-ea"/>
              <a:cs typeface="Nunito"/>
              <a:sym typeface="Nunito"/>
            </a:endParaRPr>
          </a:p>
          <a:p>
            <a:pPr lvl="0"/>
            <a:endParaRPr lang="en-US" sz="800" dirty="0">
              <a:solidFill>
                <a:schemeClr val="dk1"/>
              </a:solidFill>
              <a:latin typeface="+mn-ea"/>
              <a:ea typeface="+mn-ea"/>
              <a:cs typeface="Nunito"/>
              <a:sym typeface="Nunito"/>
            </a:endParaRPr>
          </a:p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(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주의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) PowerShell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에서는 커맨드가 정상 작동하나 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WSL Ubuntu 20-04 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쉘에서는 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vagrant 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를 설치해야 한다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.</a:t>
            </a:r>
            <a:endParaRPr sz="800" dirty="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6047EB-917E-46FC-BF1D-DA331A9D2B40}"/>
              </a:ext>
            </a:extLst>
          </p:cNvPr>
          <p:cNvSpPr/>
          <p:nvPr/>
        </p:nvSpPr>
        <p:spPr>
          <a:xfrm>
            <a:off x="4468725" y="1231730"/>
            <a:ext cx="4483473" cy="321303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-*- mode: ruby -*-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vi: set ft=ruby :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All Vagrant configuration is done below. The "2" in </a:t>
            </a:r>
            <a:r>
              <a:rPr lang="en-US" altLang="ko-K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Vagrant.configure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configures the configuration version (we support older styles for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backwards compatibility). Please don't change it unless you know what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you're doing.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Vagrant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.configure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most common configuration options are documented and commented below.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For a complete reference, please see the online documentation at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https://docs.vagrantup.com.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Every Vagrant development environment requires a box. You can search for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boxes at https://vagrantcloud.com/search.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config.vm.box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"bento/centos-7.7"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179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Vagrant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5" y="1030386"/>
            <a:ext cx="8709883" cy="3637626"/>
          </a:xfrm>
        </p:spPr>
        <p:txBody>
          <a:bodyPr/>
          <a:lstStyle/>
          <a:p>
            <a:endParaRPr lang="en-US" altLang="ko-KR" dirty="0"/>
          </a:p>
          <a:p>
            <a:pPr marL="152400" indent="0">
              <a:buNone/>
            </a:pPr>
            <a:r>
              <a:rPr lang="en-US" altLang="ko-KR" sz="1000" dirty="0"/>
              <a:t>Oracle</a:t>
            </a:r>
            <a:r>
              <a:rPr lang="ko-KR" altLang="en-US" sz="1000" dirty="0"/>
              <a:t> </a:t>
            </a:r>
            <a:r>
              <a:rPr lang="en-US" altLang="ko-KR" sz="1000" dirty="0"/>
              <a:t>VM</a:t>
            </a:r>
            <a:r>
              <a:rPr lang="ko-KR" altLang="en-US" sz="1000" dirty="0"/>
              <a:t> </a:t>
            </a:r>
            <a:r>
              <a:rPr lang="en-US" altLang="ko-KR" sz="1000" dirty="0"/>
              <a:t>VirtualBox</a:t>
            </a:r>
            <a:r>
              <a:rPr lang="ko-KR" altLang="en-US" sz="1000" dirty="0"/>
              <a:t> 관리자에서</a:t>
            </a:r>
            <a:endParaRPr lang="en-US" altLang="ko-KR" sz="1000" dirty="0"/>
          </a:p>
          <a:p>
            <a:pPr marL="152400" indent="0">
              <a:buNone/>
            </a:pPr>
            <a:endParaRPr lang="en-US" altLang="ko-KR" sz="1000" dirty="0"/>
          </a:p>
          <a:p>
            <a:pPr marL="152400" indent="0">
              <a:buNone/>
            </a:pPr>
            <a:r>
              <a:rPr lang="ko-KR" altLang="en-US" sz="1000" dirty="0"/>
              <a:t>파일 </a:t>
            </a:r>
            <a:r>
              <a:rPr lang="en-US" altLang="ko-KR" sz="1000" dirty="0"/>
              <a:t>-&gt;  </a:t>
            </a:r>
            <a:r>
              <a:rPr lang="ko-KR" altLang="en-US" sz="1000" dirty="0"/>
              <a:t>호스트 네트워크 관리자 선택</a:t>
            </a:r>
            <a:endParaRPr lang="en-US" altLang="ko-KR" sz="1000" dirty="0"/>
          </a:p>
          <a:p>
            <a:pPr marL="152400" indent="0">
              <a:buNone/>
            </a:pPr>
            <a:endParaRPr lang="en-US" altLang="ko-KR" sz="1000" dirty="0">
              <a:highlight>
                <a:srgbClr val="FFFF00"/>
              </a:highlight>
            </a:endParaRPr>
          </a:p>
          <a:p>
            <a:pPr marL="323850" indent="-171450">
              <a:buFontTx/>
              <a:buChar char="-"/>
            </a:pPr>
            <a:r>
              <a:rPr lang="en-US" altLang="ko-KR" sz="1000" dirty="0">
                <a:highlight>
                  <a:srgbClr val="FFFF00"/>
                </a:highlight>
              </a:rPr>
              <a:t>DHCP </a:t>
            </a:r>
            <a:r>
              <a:rPr lang="ko-KR" altLang="en-US" sz="1000" dirty="0">
                <a:highlight>
                  <a:srgbClr val="FFFF00"/>
                </a:highlight>
              </a:rPr>
              <a:t>서버 </a:t>
            </a:r>
            <a:r>
              <a:rPr lang="en-US" altLang="ko-KR" sz="1000" dirty="0">
                <a:highlight>
                  <a:srgbClr val="FFFF00"/>
                </a:highlight>
              </a:rPr>
              <a:t>: </a:t>
            </a:r>
            <a:r>
              <a:rPr lang="ko-KR" altLang="en-US" sz="1000" dirty="0">
                <a:highlight>
                  <a:srgbClr val="FFFF00"/>
                </a:highlight>
              </a:rPr>
              <a:t>사용함 </a:t>
            </a:r>
            <a:r>
              <a:rPr lang="ko-KR" altLang="en-US" sz="1000" dirty="0" err="1">
                <a:highlight>
                  <a:srgbClr val="FFFF00"/>
                </a:highlight>
              </a:rPr>
              <a:t>언체크</a:t>
            </a:r>
            <a:endParaRPr lang="en-US" altLang="ko-KR" sz="1000" dirty="0">
              <a:highlight>
                <a:srgbClr val="FFFF00"/>
              </a:highlight>
            </a:endParaRPr>
          </a:p>
          <a:p>
            <a:pPr marL="323850" indent="-171450">
              <a:buFontTx/>
              <a:buChar char="-"/>
            </a:pPr>
            <a:r>
              <a:rPr lang="en-US" altLang="ko-KR" sz="1000" dirty="0">
                <a:highlight>
                  <a:srgbClr val="FFFF00"/>
                </a:highlight>
              </a:rPr>
              <a:t>IPv4 </a:t>
            </a:r>
            <a:r>
              <a:rPr lang="ko-KR" altLang="en-US" sz="1000" dirty="0">
                <a:highlight>
                  <a:srgbClr val="FFFF00"/>
                </a:highlight>
              </a:rPr>
              <a:t>주소 </a:t>
            </a:r>
            <a:r>
              <a:rPr lang="en-US" altLang="ko-KR" sz="1000" dirty="0">
                <a:highlight>
                  <a:srgbClr val="FFFF00"/>
                </a:highlight>
              </a:rPr>
              <a:t>: 192.168.1.1</a:t>
            </a: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(!)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호스트 네트워크가 작동하지 않을 때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3CF4A5-B5F7-4FE0-83B8-86A974119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375" y="1167090"/>
            <a:ext cx="5865350" cy="35009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E6759F1-02C4-4757-BD37-B96A790D242B}"/>
              </a:ext>
            </a:extLst>
          </p:cNvPr>
          <p:cNvSpPr/>
          <p:nvPr/>
        </p:nvSpPr>
        <p:spPr>
          <a:xfrm>
            <a:off x="8238931" y="2015412"/>
            <a:ext cx="609794" cy="289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03AE51-83A0-42DF-B48B-A1FA2D2B5590}"/>
              </a:ext>
            </a:extLst>
          </p:cNvPr>
          <p:cNvSpPr/>
          <p:nvPr/>
        </p:nvSpPr>
        <p:spPr>
          <a:xfrm>
            <a:off x="4444972" y="3503317"/>
            <a:ext cx="824859" cy="289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507;p40">
            <a:extLst>
              <a:ext uri="{FF2B5EF4-FFF2-40B4-BE49-F238E27FC236}">
                <a16:creationId xmlns:a16="http://schemas.microsoft.com/office/drawing/2014/main" id="{021DF435-7913-4B6A-A5CF-80E01798F7F0}"/>
              </a:ext>
            </a:extLst>
          </p:cNvPr>
          <p:cNvSpPr txBox="1"/>
          <p:nvPr/>
        </p:nvSpPr>
        <p:spPr>
          <a:xfrm flipH="1">
            <a:off x="-76201" y="4646112"/>
            <a:ext cx="8901686" cy="49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lang="en-US" sz="800" dirty="0">
              <a:solidFill>
                <a:schemeClr val="dk1"/>
              </a:solidFill>
              <a:latin typeface="+mn-ea"/>
              <a:ea typeface="+mn-ea"/>
              <a:cs typeface="Nunito"/>
              <a:sym typeface="Nunito"/>
            </a:endParaRPr>
          </a:p>
          <a:p>
            <a:pPr lvl="0"/>
            <a:endParaRPr lang="en-US" sz="800" dirty="0">
              <a:solidFill>
                <a:schemeClr val="dk1"/>
              </a:solidFill>
              <a:latin typeface="+mn-ea"/>
              <a:ea typeface="+mn-ea"/>
              <a:cs typeface="Nunito"/>
              <a:sym typeface="Nunito"/>
            </a:endParaRPr>
          </a:p>
          <a:p>
            <a:pPr lvl="0"/>
            <a:r>
              <a:rPr 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(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주의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) Vagrant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 로 생성되는 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VM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의 경로는 저장공간이 충분한 별도의 디스크 사용을 권장한다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Nunito"/>
                <a:sym typeface="Nunito"/>
              </a:rPr>
              <a:t>. </a:t>
            </a:r>
            <a:r>
              <a:rPr lang="en-US" altLang="ko-KR" sz="800" dirty="0">
                <a:solidFill>
                  <a:srgbClr val="0070C0"/>
                </a:solidFill>
                <a:latin typeface="+mn-ea"/>
                <a:ea typeface="+mn-ea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https://software-craftsman.tistory.com/291</a:t>
            </a:r>
            <a:endParaRPr sz="800" dirty="0">
              <a:solidFill>
                <a:srgbClr val="0070C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042481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Vagrant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188240-77A4-4D82-A0BB-26B010DA8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16" y="1030386"/>
            <a:ext cx="8709883" cy="3637626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dirty="0"/>
              <a:t># (</a:t>
            </a:r>
            <a:r>
              <a:rPr lang="ko-KR" altLang="en-US" dirty="0"/>
              <a:t>권장</a:t>
            </a:r>
            <a:r>
              <a:rPr lang="en-US" altLang="ko-KR" dirty="0"/>
              <a:t>) vagrant </a:t>
            </a:r>
            <a:r>
              <a:rPr lang="en-US" altLang="ko-KR" dirty="0" err="1"/>
              <a:t>hostmanager</a:t>
            </a:r>
            <a:r>
              <a:rPr lang="en-US" altLang="ko-KR" dirty="0"/>
              <a:t> plugin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152400" indent="0">
              <a:buNone/>
            </a:pPr>
            <a:r>
              <a:rPr lang="en-US" altLang="ko-KR" dirty="0"/>
              <a:t>$ </a:t>
            </a:r>
            <a:r>
              <a:rPr lang="en-US" altLang="ko-KR" dirty="0">
                <a:highlight>
                  <a:srgbClr val="FFFF00"/>
                </a:highlight>
              </a:rPr>
              <a:t>vagrant plugin install vagrant-</a:t>
            </a:r>
            <a:r>
              <a:rPr lang="en-US" altLang="ko-KR" dirty="0" err="1">
                <a:highlight>
                  <a:srgbClr val="FFFF00"/>
                </a:highlight>
              </a:rPr>
              <a:t>hostmanager</a:t>
            </a:r>
            <a:endParaRPr lang="en-US" altLang="ko-KR" dirty="0">
              <a:highlight>
                <a:srgbClr val="FFFF00"/>
              </a:highlight>
            </a:endParaRPr>
          </a:p>
          <a:p>
            <a:pPr marL="15240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vagrant plugin install vagrant-</a:t>
            </a:r>
            <a:r>
              <a:rPr lang="en-US" altLang="ko-KR" dirty="0" err="1">
                <a:solidFill>
                  <a:schemeClr val="tx1"/>
                </a:solidFill>
                <a:highlight>
                  <a:srgbClr val="FFFF00"/>
                </a:highlight>
              </a:rPr>
              <a:t>vbguest</a:t>
            </a:r>
            <a:endParaRPr lang="en-US" altLang="ko-KR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152400" indent="0">
              <a:buNone/>
            </a:pPr>
            <a:endParaRPr lang="en-US" altLang="ko-KR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15240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# k8s </a:t>
            </a:r>
            <a:r>
              <a:rPr lang="ko-KR" altLang="en-US" dirty="0">
                <a:solidFill>
                  <a:schemeClr val="tx1"/>
                </a:solidFill>
              </a:rPr>
              <a:t>클러스터 구축</a:t>
            </a:r>
            <a:endParaRPr lang="en-US" altLang="ko-KR" dirty="0">
              <a:solidFill>
                <a:schemeClr val="tx1"/>
              </a:solidFill>
            </a:endParaRPr>
          </a:p>
          <a:p>
            <a:pPr marL="15240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cd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docker-k8s-hands-on/lab/day1/lab4</a:t>
            </a:r>
          </a:p>
          <a:p>
            <a:pPr marL="15240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vagrant up</a:t>
            </a:r>
          </a:p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r>
              <a:rPr lang="en-US" altLang="ko-KR" dirty="0"/>
              <a:t>…(20</a:t>
            </a:r>
            <a:r>
              <a:rPr lang="ko-KR" altLang="en-US" dirty="0"/>
              <a:t>분 정도 소요</a:t>
            </a:r>
            <a:r>
              <a:rPr lang="en-US" altLang="ko-KR" dirty="0"/>
              <a:t>)…</a:t>
            </a:r>
          </a:p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r>
              <a:rPr lang="en-US" altLang="ko-KR" dirty="0"/>
              <a:t># k8s </a:t>
            </a:r>
            <a:r>
              <a:rPr lang="ko-KR" altLang="en-US" dirty="0"/>
              <a:t>클러스터 확인</a:t>
            </a:r>
            <a:endParaRPr lang="en-US" altLang="ko-KR" dirty="0"/>
          </a:p>
          <a:p>
            <a:pPr marL="152400" indent="0">
              <a:buNone/>
            </a:pPr>
            <a:r>
              <a:rPr lang="en-US" altLang="ko-KR" dirty="0"/>
              <a:t>$ </a:t>
            </a:r>
            <a:r>
              <a:rPr lang="en-US" altLang="ko-KR" dirty="0">
                <a:highlight>
                  <a:srgbClr val="FFFF00"/>
                </a:highlight>
              </a:rPr>
              <a:t>vagrant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en-US" altLang="ko-KR" dirty="0" err="1">
                <a:highlight>
                  <a:srgbClr val="FFFF00"/>
                </a:highlight>
              </a:rPr>
              <a:t>ssh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en-US" altLang="ko-KR" dirty="0">
                <a:highlight>
                  <a:srgbClr val="FFFF00"/>
                </a:highlight>
              </a:rPr>
              <a:t>m1-k8s.snetsystems.co.kr</a:t>
            </a:r>
          </a:p>
          <a:p>
            <a:pPr marL="152400" indent="0">
              <a:buNone/>
            </a:pPr>
            <a:r>
              <a:rPr lang="en-US" altLang="ko-KR" dirty="0"/>
              <a:t>$ </a:t>
            </a:r>
            <a:r>
              <a:rPr lang="en-US" altLang="ko-KR" dirty="0" err="1">
                <a:highlight>
                  <a:srgbClr val="FFFF00"/>
                </a:highlight>
              </a:rPr>
              <a:t>sudo</a:t>
            </a:r>
            <a:r>
              <a:rPr lang="en-US" altLang="ko-KR" dirty="0">
                <a:highlight>
                  <a:srgbClr val="FFFF00"/>
                </a:highlight>
              </a:rPr>
              <a:t> </a:t>
            </a:r>
            <a:r>
              <a:rPr lang="en-US" altLang="ko-KR" dirty="0" err="1">
                <a:highlight>
                  <a:srgbClr val="FFFF00"/>
                </a:highlight>
              </a:rPr>
              <a:t>su</a:t>
            </a:r>
            <a:r>
              <a:rPr lang="en-US" altLang="ko-KR" dirty="0">
                <a:highlight>
                  <a:srgbClr val="FFFF00"/>
                </a:highlight>
              </a:rPr>
              <a:t> –l</a:t>
            </a:r>
          </a:p>
          <a:p>
            <a:pPr marL="152400" indent="0">
              <a:buNone/>
            </a:pPr>
            <a:r>
              <a:rPr lang="en-US" altLang="ko-KR" dirty="0"/>
              <a:t>$ </a:t>
            </a:r>
            <a:r>
              <a:rPr lang="en-US" altLang="ko-KR" dirty="0" err="1">
                <a:highlight>
                  <a:srgbClr val="FFFF00"/>
                </a:highlight>
              </a:rPr>
              <a:t>kubectl</a:t>
            </a:r>
            <a:r>
              <a:rPr lang="en-US" altLang="ko-KR" dirty="0">
                <a:highlight>
                  <a:srgbClr val="FFFF00"/>
                </a:highlight>
              </a:rPr>
              <a:t> get nodes</a:t>
            </a: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k8s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노드 구성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908B29-A561-4B92-A39D-B1DFFD1CA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69" y="1398860"/>
            <a:ext cx="2836862" cy="29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32990"/>
      </p:ext>
    </p:extLst>
  </p:cSld>
  <p:clrMapOvr>
    <a:masterClrMapping/>
  </p:clrMapOvr>
</p:sld>
</file>

<file path=ppt/theme/theme1.xml><?xml version="1.0" encoding="utf-8"?>
<a:theme xmlns:a="http://schemas.openxmlformats.org/drawingml/2006/main" name="Korean Minimalist Style Pitch Deck by Slidesgo">
  <a:themeElements>
    <a:clrScheme name="Simple Light">
      <a:dk1>
        <a:srgbClr val="212739"/>
      </a:dk1>
      <a:lt1>
        <a:srgbClr val="ECEBF8"/>
      </a:lt1>
      <a:dk2>
        <a:srgbClr val="FFFFFF"/>
      </a:dk2>
      <a:lt2>
        <a:srgbClr val="FFFFFF"/>
      </a:lt2>
      <a:accent1>
        <a:srgbClr val="B9B3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7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6615</TotalTime>
  <Words>595</Words>
  <Application>Microsoft Office PowerPoint</Application>
  <PresentationFormat>화면 슬라이드 쇼(16:9)</PresentationFormat>
  <Paragraphs>109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8" baseType="lpstr">
      <vt:lpstr>Calibri</vt:lpstr>
      <vt:lpstr>Georgia</vt:lpstr>
      <vt:lpstr>metro-web</vt:lpstr>
      <vt:lpstr>Bigshot One</vt:lpstr>
      <vt:lpstr>Nunito</vt:lpstr>
      <vt:lpstr>맑은 고딕</vt:lpstr>
      <vt:lpstr>맑은 고딕</vt:lpstr>
      <vt:lpstr>Roboto Condensed Light</vt:lpstr>
      <vt:lpstr>Consolas</vt:lpstr>
      <vt:lpstr>Arial</vt:lpstr>
      <vt:lpstr>Korean Minimalist Style Pitch Deck by Slidesgo</vt:lpstr>
      <vt:lpstr>Vagrant</vt:lpstr>
      <vt:lpstr>Vagrant Providers</vt:lpstr>
      <vt:lpstr>Vagrant Boxes</vt:lpstr>
      <vt:lpstr>Box Provision Procedures</vt:lpstr>
      <vt:lpstr>Vagrantfile 설정</vt:lpstr>
      <vt:lpstr>(!) 호스트 네트워크가 작동하지 않을 때</vt:lpstr>
      <vt:lpstr>k8s 노드 구성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 Kubernetes</dc:title>
  <cp:lastModifiedBy>changho choo</cp:lastModifiedBy>
  <cp:revision>141</cp:revision>
  <dcterms:modified xsi:type="dcterms:W3CDTF">2022-01-16T02:35:47Z</dcterms:modified>
</cp:coreProperties>
</file>